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63" r:id="rId7"/>
    <p:sldId id="264" r:id="rId8"/>
    <p:sldId id="265" r:id="rId9"/>
    <p:sldId id="267" r:id="rId10"/>
    <p:sldId id="266" r:id="rId11"/>
  </p:sldIdLst>
  <p:sldSz cx="12192000" cy="6858000"/>
  <p:notesSz cx="6858000" cy="9144000"/>
  <p:embeddedFontLst>
    <p:embeddedFont>
      <p:font typeface="Arimo" panose="020B0604020202020204" pitchFamily="34" charset="0"/>
      <p:regular r:id="rId12"/>
    </p:embeddedFont>
    <p:embeddedFont>
      <p:font typeface="Arimo Bold" panose="020B0704020202020204" pitchFamily="34" charset="0"/>
      <p:regular r:id="rId13"/>
    </p:embeddedFont>
    <p:embeddedFont>
      <p:font typeface="Arimo Bold Italics" panose="020B0704020202090204" pitchFamily="34" charset="0"/>
      <p:regular r:id="rId14"/>
    </p:embeddedFont>
    <p:embeddedFont>
      <p:font typeface="Arimo Italics" panose="020B0604020202090204" pitchFamily="34" charset="0"/>
      <p:regular r:id="rId15"/>
    </p:embeddedFont>
    <p:embeddedFont>
      <p:font typeface="IBM Plex Sans" panose="020B0503050203000203" pitchFamily="34" charset="0"/>
      <p:regular r:id="rId16"/>
    </p:embeddedFont>
    <p:embeddedFont>
      <p:font typeface="IBM Plex Sans Bold" panose="020B0803050203000203" pitchFamily="34" charset="0"/>
      <p:regular r:id="rId17"/>
    </p:embeddedFont>
    <p:embeddedFont>
      <p:font typeface="IBM Plex Sans Bold Italics" panose="020B0803050203000203" pitchFamily="34" charset="0"/>
      <p:regular r:id="rId18"/>
    </p:embeddedFont>
    <p:embeddedFont>
      <p:font typeface="IBM Plex Sans Condensed" panose="020B0503050203000203" pitchFamily="34" charset="0"/>
      <p:regular r:id="rId19"/>
    </p:embeddedFont>
    <p:embeddedFont>
      <p:font typeface="IBM Plex Sans Condensed Bold" panose="020B0806050203000203" pitchFamily="34" charset="0"/>
      <p:regular r:id="rId20"/>
    </p:embeddedFont>
    <p:embeddedFont>
      <p:font typeface="IBM Plex Sans Condensed Bold Italics" panose="020B0806050203000203" pitchFamily="34" charset="0"/>
      <p:regular r:id="rId21"/>
    </p:embeddedFont>
    <p:embeddedFont>
      <p:font typeface="IBM Plex Sans Condensed Italics" panose="020B0506050203000203" pitchFamily="34" charset="0"/>
      <p:regular r:id="rId22"/>
    </p:embeddedFont>
    <p:embeddedFont>
      <p:font typeface="IBM Plex Sans Condensed Medium" panose="020B0503050203000203" pitchFamily="34" charset="0"/>
      <p:regular r:id="rId23"/>
    </p:embeddedFont>
    <p:embeddedFont>
      <p:font typeface="IBM Plex Sans Condensed Medium Italics" panose="020B0606050203000203" pitchFamily="34" charset="0"/>
      <p:regular r:id="rId24"/>
    </p:embeddedFont>
    <p:embeddedFont>
      <p:font typeface="IBM Plex Sans Condensed Thin" panose="020B0503050203000203" pitchFamily="34" charset="0"/>
      <p:regular r:id="rId25"/>
    </p:embeddedFont>
    <p:embeddedFont>
      <p:font typeface="IBM Plex Sans Condensed Thin Italics" panose="020B0206050203000203" pitchFamily="34" charset="0"/>
      <p:regular r:id="rId26"/>
    </p:embeddedFont>
    <p:embeddedFont>
      <p:font typeface="IBM Plex Sans Italics" panose="020B0503050203000203" pitchFamily="34" charset="0"/>
      <p:regular r:id="rId27"/>
    </p:embeddedFont>
    <p:embeddedFont>
      <p:font typeface="IBM Plex Sans Medium" panose="020B0503050203000203" pitchFamily="34" charset="0"/>
      <p:regular r:id="rId28"/>
    </p:embeddedFont>
    <p:embeddedFont>
      <p:font typeface="IBM Plex Sans Medium Italics" panose="020B0603050203000203" pitchFamily="34" charset="0"/>
      <p:regular r:id="rId29"/>
    </p:embeddedFont>
    <p:embeddedFont>
      <p:font typeface="IBM Plex Sans Thin" panose="020B0503050203000203" pitchFamily="34" charset="0"/>
      <p:regular r:id="rId30"/>
    </p:embeddedFont>
    <p:embeddedFont>
      <p:font typeface="IBM Plex Sans Thin Italics" panose="020B0203050203000203" pitchFamily="34" charset="0"/>
      <p:regular r:id="rId31"/>
    </p:embeddedFont>
    <p:embeddedFont>
      <p:font typeface="Montserrat" pitchFamily="2" charset="0"/>
      <p:regular r:id="rId32"/>
    </p:embeddedFont>
    <p:embeddedFont>
      <p:font typeface="Montserrat Bold" pitchFamily="2" charset="0"/>
      <p:regular r:id="rId33"/>
    </p:embeddedFont>
    <p:embeddedFont>
      <p:font typeface="Montserrat Bold Italics" pitchFamily="2" charset="0"/>
      <p:regular r:id="rId34"/>
    </p:embeddedFont>
    <p:embeddedFont>
      <p:font typeface="Montserrat Italics" pitchFamily="2" charset="0"/>
      <p:regular r:id="rId35"/>
    </p:embeddedFont>
    <p:embeddedFont>
      <p:font typeface="Trebuchet MS" panose="020B0603020202020204" pitchFamily="34" charset="0"/>
      <p:regular r:id="rId36"/>
    </p:embeddedFont>
    <p:embeddedFont>
      <p:font typeface="Trebuchet MS Bold" panose="020B0703020202020204" pitchFamily="34" charset="0"/>
      <p:regular r:id="rId37"/>
    </p:embeddedFont>
    <p:embeddedFont>
      <p:font typeface="Trebuchet MS Bold Italics" panose="020B0703020202090204" pitchFamily="34" charset="0"/>
      <p:regular r:id="rId38"/>
    </p:embeddedFont>
    <p:embeddedFont>
      <p:font typeface="Trebuchet MS Italics" panose="020B0603020202090204" pitchFamily="3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2.fntdata" /><Relationship Id="rId18" Type="http://schemas.openxmlformats.org/officeDocument/2006/relationships/font" Target="fonts/font7.fntdata" /><Relationship Id="rId26" Type="http://schemas.openxmlformats.org/officeDocument/2006/relationships/font" Target="fonts/font15.fntdata" /><Relationship Id="rId39" Type="http://schemas.openxmlformats.org/officeDocument/2006/relationships/font" Target="fonts/font28.fntdata" /><Relationship Id="rId3" Type="http://schemas.openxmlformats.org/officeDocument/2006/relationships/slide" Target="slides/slide2.xml" /><Relationship Id="rId21" Type="http://schemas.openxmlformats.org/officeDocument/2006/relationships/font" Target="fonts/font10.fntdata" /><Relationship Id="rId34" Type="http://schemas.openxmlformats.org/officeDocument/2006/relationships/font" Target="fonts/font23.fntdata" /><Relationship Id="rId42"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font" Target="fonts/font1.fntdata" /><Relationship Id="rId17" Type="http://schemas.openxmlformats.org/officeDocument/2006/relationships/font" Target="fonts/font6.fntdata" /><Relationship Id="rId25" Type="http://schemas.openxmlformats.org/officeDocument/2006/relationships/font" Target="fonts/font14.fntdata" /><Relationship Id="rId33" Type="http://schemas.openxmlformats.org/officeDocument/2006/relationships/font" Target="fonts/font22.fntdata" /><Relationship Id="rId38" Type="http://schemas.openxmlformats.org/officeDocument/2006/relationships/font" Target="fonts/font27.fntdata" /><Relationship Id="rId2" Type="http://schemas.openxmlformats.org/officeDocument/2006/relationships/slide" Target="slides/slide1.xml" /><Relationship Id="rId16" Type="http://schemas.openxmlformats.org/officeDocument/2006/relationships/font" Target="fonts/font5.fntdata" /><Relationship Id="rId20" Type="http://schemas.openxmlformats.org/officeDocument/2006/relationships/font" Target="fonts/font9.fntdata" /><Relationship Id="rId29" Type="http://schemas.openxmlformats.org/officeDocument/2006/relationships/font" Target="fonts/font18.fntdata" /><Relationship Id="rId41"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3.fntdata" /><Relationship Id="rId32" Type="http://schemas.openxmlformats.org/officeDocument/2006/relationships/font" Target="fonts/font21.fntdata" /><Relationship Id="rId37" Type="http://schemas.openxmlformats.org/officeDocument/2006/relationships/font" Target="fonts/font26.fntdata" /><Relationship Id="rId40"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font" Target="fonts/font4.fntdata" /><Relationship Id="rId23" Type="http://schemas.openxmlformats.org/officeDocument/2006/relationships/font" Target="fonts/font12.fntdata" /><Relationship Id="rId28" Type="http://schemas.openxmlformats.org/officeDocument/2006/relationships/font" Target="fonts/font17.fntdata" /><Relationship Id="rId36" Type="http://schemas.openxmlformats.org/officeDocument/2006/relationships/font" Target="fonts/font25.fntdata" /><Relationship Id="rId10" Type="http://schemas.openxmlformats.org/officeDocument/2006/relationships/slide" Target="slides/slide9.xml" /><Relationship Id="rId19" Type="http://schemas.openxmlformats.org/officeDocument/2006/relationships/font" Target="fonts/font8.fntdata" /><Relationship Id="rId31" Type="http://schemas.openxmlformats.org/officeDocument/2006/relationships/font" Target="fonts/font20.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3.fntdata" /><Relationship Id="rId22" Type="http://schemas.openxmlformats.org/officeDocument/2006/relationships/font" Target="fonts/font11.fntdata" /><Relationship Id="rId27" Type="http://schemas.openxmlformats.org/officeDocument/2006/relationships/font" Target="fonts/font16.fntdata" /><Relationship Id="rId30" Type="http://schemas.openxmlformats.org/officeDocument/2006/relationships/font" Target="fonts/font19.fntdata" /><Relationship Id="rId35" Type="http://schemas.openxmlformats.org/officeDocument/2006/relationships/font" Target="fonts/font24.fntdata" /><Relationship Id="rId43"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8.jpeg" /><Relationship Id="rId5" Type="http://schemas.openxmlformats.org/officeDocument/2006/relationships/image" Target="../media/image6.svg" /><Relationship Id="rId4" Type="http://schemas.openxmlformats.org/officeDocument/2006/relationships/image" Target="../media/image5.png" /></Relationships>
</file>

<file path=ppt/slides/_rels/slide2.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6.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7.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 Id="rId6" Type="http://schemas.openxmlformats.org/officeDocument/2006/relationships/image" Target="../media/image7.jpeg" /><Relationship Id="rId5" Type="http://schemas.openxmlformats.org/officeDocument/2006/relationships/image" Target="../media/image4.svg"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9.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Layout" Target="../slideLayouts/slideLayout7.xml" /><Relationship Id="rId5" Type="http://schemas.openxmlformats.org/officeDocument/2006/relationships/image" Target="../media/image6.svg" /><Relationship Id="rId4"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66775" cy="5686425"/>
          </a:xfrm>
          <a:custGeom>
            <a:avLst/>
            <a:gdLst/>
            <a:ahLst/>
            <a:cxnLst/>
            <a:rect l="l" t="t" r="r" b="b"/>
            <a:pathLst>
              <a:path w="866775" h="5686425">
                <a:moveTo>
                  <a:pt x="0" y="0"/>
                </a:moveTo>
                <a:lnTo>
                  <a:pt x="866775" y="0"/>
                </a:lnTo>
                <a:lnTo>
                  <a:pt x="866775" y="5686425"/>
                </a:lnTo>
                <a:lnTo>
                  <a:pt x="0" y="5686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33052" y="2239141"/>
            <a:ext cx="10085844" cy="823271"/>
          </a:xfrm>
          <a:prstGeom prst="rect">
            <a:avLst/>
          </a:prstGeom>
        </p:spPr>
        <p:txBody>
          <a:bodyPr lIns="0" tIns="0" rIns="0" bIns="0" rtlCol="0" anchor="t">
            <a:spAutoFit/>
          </a:bodyPr>
          <a:lstStyle/>
          <a:p>
            <a:pPr algn="r">
              <a:lnSpc>
                <a:spcPts val="6456"/>
              </a:lnSpc>
            </a:pPr>
            <a:r>
              <a:rPr lang="en-US" sz="5407">
                <a:solidFill>
                  <a:srgbClr val="5FCBEF"/>
                </a:solidFill>
                <a:latin typeface="Trebuchet MS"/>
              </a:rPr>
              <a:t>MEME GENERATION USING AI </a:t>
            </a:r>
          </a:p>
        </p:txBody>
      </p:sp>
      <p:sp>
        <p:nvSpPr>
          <p:cNvPr id="5" name="TextBox 5"/>
          <p:cNvSpPr txBox="1"/>
          <p:nvPr/>
        </p:nvSpPr>
        <p:spPr>
          <a:xfrm>
            <a:off x="6804403" y="3827732"/>
            <a:ext cx="2669086" cy="447548"/>
          </a:xfrm>
          <a:prstGeom prst="rect">
            <a:avLst/>
          </a:prstGeom>
        </p:spPr>
        <p:txBody>
          <a:bodyPr lIns="0" tIns="0" rIns="0" bIns="0" rtlCol="0" anchor="t">
            <a:spAutoFit/>
          </a:bodyPr>
          <a:lstStyle/>
          <a:p>
            <a:pPr algn="l">
              <a:lnSpc>
                <a:spcPts val="3681"/>
              </a:lnSpc>
            </a:pPr>
            <a:r>
              <a:rPr lang="en-US" sz="2629" spc="-47">
                <a:solidFill>
                  <a:srgbClr val="000000"/>
                </a:solidFill>
                <a:latin typeface="IBM Plex Sans Bold"/>
              </a:rPr>
              <a:t>   Created  by</a:t>
            </a:r>
          </a:p>
        </p:txBody>
      </p:sp>
      <p:sp>
        <p:nvSpPr>
          <p:cNvPr id="6" name="TextBox 6"/>
          <p:cNvSpPr txBox="1"/>
          <p:nvPr/>
        </p:nvSpPr>
        <p:spPr>
          <a:xfrm>
            <a:off x="6804403" y="4358181"/>
            <a:ext cx="2669086" cy="923973"/>
          </a:xfrm>
          <a:prstGeom prst="rect">
            <a:avLst/>
          </a:prstGeom>
        </p:spPr>
        <p:txBody>
          <a:bodyPr lIns="0" tIns="0" rIns="0" bIns="0" rtlCol="0" anchor="t">
            <a:spAutoFit/>
          </a:bodyPr>
          <a:lstStyle/>
          <a:p>
            <a:pPr algn="r">
              <a:lnSpc>
                <a:spcPts val="2477"/>
              </a:lnSpc>
            </a:pPr>
            <a:r>
              <a:rPr lang="en-US" sz="1502" spc="91" dirty="0" err="1">
                <a:solidFill>
                  <a:srgbClr val="000000"/>
                </a:solidFill>
                <a:latin typeface="Montserrat Bold"/>
              </a:rPr>
              <a:t>Name:Surya</a:t>
            </a:r>
            <a:r>
              <a:rPr lang="en-US" sz="1502" spc="91" dirty="0">
                <a:solidFill>
                  <a:srgbClr val="000000"/>
                </a:solidFill>
                <a:latin typeface="Montserrat Bold"/>
              </a:rPr>
              <a:t> </a:t>
            </a:r>
            <a:r>
              <a:rPr lang="en-US" sz="1502" spc="91" dirty="0" err="1">
                <a:solidFill>
                  <a:srgbClr val="000000"/>
                </a:solidFill>
                <a:latin typeface="Montserrat Bold"/>
              </a:rPr>
              <a:t>prakash.G</a:t>
            </a:r>
            <a:endParaRPr lang="en-US" sz="1502" spc="91" dirty="0">
              <a:solidFill>
                <a:srgbClr val="000000"/>
              </a:solidFill>
              <a:latin typeface="Montserrat Bold"/>
            </a:endParaRPr>
          </a:p>
          <a:p>
            <a:pPr algn="l">
              <a:lnSpc>
                <a:spcPts val="2477"/>
              </a:lnSpc>
            </a:pPr>
            <a:r>
              <a:rPr lang="en-US" sz="1502" spc="91" dirty="0">
                <a:solidFill>
                  <a:srgbClr val="000000"/>
                </a:solidFill>
                <a:latin typeface="Montserrat Bold"/>
              </a:rPr>
              <a:t>    </a:t>
            </a:r>
            <a:r>
              <a:rPr lang="en-US" sz="1502" spc="91" dirty="0" err="1">
                <a:solidFill>
                  <a:srgbClr val="000000"/>
                </a:solidFill>
                <a:latin typeface="Montserrat Bold"/>
              </a:rPr>
              <a:t>Reg.no</a:t>
            </a:r>
            <a:r>
              <a:rPr lang="en-US" sz="1502" spc="91" dirty="0">
                <a:solidFill>
                  <a:srgbClr val="000000"/>
                </a:solidFill>
                <a:latin typeface="Montserrat Bold"/>
              </a:rPr>
              <a:t>.:-912321104049</a:t>
            </a:r>
          </a:p>
          <a:p>
            <a:pPr algn="just">
              <a:lnSpc>
                <a:spcPts val="2477"/>
              </a:lnSpc>
            </a:pPr>
            <a:r>
              <a:rPr lang="en-US" sz="1502" spc="91" dirty="0">
                <a:solidFill>
                  <a:srgbClr val="000000"/>
                </a:solidFill>
                <a:latin typeface="Montserrat Bold"/>
              </a:rPr>
              <a:t>    3</a:t>
            </a:r>
            <a:r>
              <a:rPr lang="en-US" sz="1502" spc="91" baseline="30000" dirty="0">
                <a:solidFill>
                  <a:srgbClr val="000000"/>
                </a:solidFill>
                <a:latin typeface="Montserrat Bold"/>
              </a:rPr>
              <a:t>rd</a:t>
            </a:r>
            <a:r>
              <a:rPr lang="en-US" sz="1502" spc="91" dirty="0">
                <a:solidFill>
                  <a:srgbClr val="000000"/>
                </a:solidFill>
                <a:latin typeface="Montserrat Bold"/>
              </a:rPr>
              <a:t> year CSE</a:t>
            </a:r>
          </a:p>
        </p:txBody>
      </p:sp>
      <p:sp>
        <p:nvSpPr>
          <p:cNvPr id="7" name="TextBox 7"/>
          <p:cNvSpPr txBox="1"/>
          <p:nvPr/>
        </p:nvSpPr>
        <p:spPr>
          <a:xfrm>
            <a:off x="7060095" y="5365055"/>
            <a:ext cx="10263809" cy="249555"/>
          </a:xfrm>
          <a:prstGeom prst="rect">
            <a:avLst/>
          </a:prstGeom>
        </p:spPr>
        <p:txBody>
          <a:bodyPr wrap="square" lIns="0" tIns="0" rIns="0" bIns="0" rtlCol="0" anchor="t">
            <a:spAutoFit/>
          </a:bodyPr>
          <a:lstStyle/>
          <a:p>
            <a:pPr algn="l">
              <a:lnSpc>
                <a:spcPts val="2103"/>
              </a:lnSpc>
            </a:pPr>
            <a:r>
              <a:rPr lang="en-US" sz="1502" spc="91" dirty="0">
                <a:solidFill>
                  <a:srgbClr val="000000"/>
                </a:solidFill>
                <a:latin typeface="Montserrat Bold"/>
              </a:rPr>
              <a:t>Sacs </a:t>
            </a:r>
            <a:r>
              <a:rPr lang="en-US" sz="1502" spc="91" dirty="0" err="1">
                <a:solidFill>
                  <a:srgbClr val="000000"/>
                </a:solidFill>
                <a:latin typeface="Montserrat Bold"/>
              </a:rPr>
              <a:t>mavmm</a:t>
            </a:r>
            <a:r>
              <a:rPr lang="en-US" sz="1502" spc="91" dirty="0">
                <a:solidFill>
                  <a:srgbClr val="000000"/>
                </a:solidFill>
                <a:latin typeface="Montserrat Bold"/>
              </a:rPr>
              <a:t> engineering college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99582DAC-5A83-BF4C-A8AB-F47C69C520C3}"/>
              </a:ext>
            </a:extLst>
          </p:cNvPr>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2">
            <a:extLst>
              <a:ext uri="{FF2B5EF4-FFF2-40B4-BE49-F238E27FC236}">
                <a16:creationId xmlns:a16="http://schemas.microsoft.com/office/drawing/2014/main" id="{045E7092-C161-76F8-8DF5-5667030E53DB}"/>
              </a:ext>
            </a:extLst>
          </p:cNvPr>
          <p:cNvSpPr/>
          <p:nvPr/>
        </p:nvSpPr>
        <p:spPr>
          <a:xfrm>
            <a:off x="0" y="4010025"/>
            <a:ext cx="447675" cy="2847975"/>
          </a:xfrm>
          <a:custGeom>
            <a:avLst/>
            <a:gdLst/>
            <a:ahLst/>
            <a:cxnLst/>
            <a:rect l="l" t="t" r="r" b="b"/>
            <a:pathLst>
              <a:path w="447675" h="2847975">
                <a:moveTo>
                  <a:pt x="0" y="0"/>
                </a:moveTo>
                <a:lnTo>
                  <a:pt x="447675" y="0"/>
                </a:lnTo>
                <a:lnTo>
                  <a:pt x="447675" y="2847975"/>
                </a:lnTo>
                <a:lnTo>
                  <a:pt x="0" y="28479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5">
            <a:extLst>
              <a:ext uri="{FF2B5EF4-FFF2-40B4-BE49-F238E27FC236}">
                <a16:creationId xmlns:a16="http://schemas.microsoft.com/office/drawing/2014/main" id="{1E7D9A63-B105-0F88-36B6-DA2269DF89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0953" y="1319212"/>
            <a:ext cx="6554391" cy="4219575"/>
          </a:xfrm>
          <a:prstGeom prst="rect">
            <a:avLst/>
          </a:prstGeom>
        </p:spPr>
      </p:pic>
    </p:spTree>
    <p:extLst>
      <p:ext uri="{BB962C8B-B14F-4D97-AF65-F5344CB8AC3E}">
        <p14:creationId xmlns:p14="http://schemas.microsoft.com/office/powerpoint/2010/main" val="4260524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10025"/>
            <a:ext cx="447675" cy="2847975"/>
          </a:xfrm>
          <a:custGeom>
            <a:avLst/>
            <a:gdLst/>
            <a:ahLst/>
            <a:cxnLst/>
            <a:rect l="l" t="t" r="r" b="b"/>
            <a:pathLst>
              <a:path w="447675" h="2847975">
                <a:moveTo>
                  <a:pt x="0" y="0"/>
                </a:moveTo>
                <a:lnTo>
                  <a:pt x="447675" y="0"/>
                </a:lnTo>
                <a:lnTo>
                  <a:pt x="447675" y="2847975"/>
                </a:lnTo>
                <a:lnTo>
                  <a:pt x="0" y="2847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69306" y="506444"/>
            <a:ext cx="3689690" cy="640128"/>
          </a:xfrm>
          <a:prstGeom prst="rect">
            <a:avLst/>
          </a:prstGeom>
        </p:spPr>
        <p:txBody>
          <a:bodyPr lIns="0" tIns="0" rIns="0" bIns="0" rtlCol="0" anchor="t">
            <a:spAutoFit/>
          </a:bodyPr>
          <a:lstStyle/>
          <a:p>
            <a:pPr algn="l">
              <a:lnSpc>
                <a:spcPts val="5046"/>
              </a:lnSpc>
            </a:pPr>
            <a:r>
              <a:rPr lang="en-US" sz="3604" spc="118">
                <a:solidFill>
                  <a:srgbClr val="000000"/>
                </a:solidFill>
                <a:latin typeface="Montserrat Bold"/>
              </a:rPr>
              <a:t>Project outline</a:t>
            </a:r>
          </a:p>
        </p:txBody>
      </p:sp>
      <p:sp>
        <p:nvSpPr>
          <p:cNvPr id="5" name="TextBox 5"/>
          <p:cNvSpPr txBox="1"/>
          <p:nvPr/>
        </p:nvSpPr>
        <p:spPr>
          <a:xfrm>
            <a:off x="944379" y="2045640"/>
            <a:ext cx="5924322" cy="2766719"/>
          </a:xfrm>
          <a:prstGeom prst="rect">
            <a:avLst/>
          </a:prstGeom>
        </p:spPr>
        <p:txBody>
          <a:bodyPr lIns="0" tIns="0" rIns="0" bIns="0" rtlCol="0" anchor="t">
            <a:spAutoFit/>
          </a:bodyPr>
          <a:lstStyle/>
          <a:p>
            <a:pPr marL="389160" lvl="1" indent="-194580" algn="l">
              <a:lnSpc>
                <a:spcPts val="3177"/>
              </a:lnSpc>
              <a:buFont typeface="Arial"/>
              <a:buChar char="•"/>
            </a:pPr>
            <a:r>
              <a:rPr lang="en-US" sz="1802" spc="109">
                <a:solidFill>
                  <a:srgbClr val="000000"/>
                </a:solidFill>
                <a:latin typeface="Montserrat Bold"/>
              </a:rPr>
              <a:t>Problem statement</a:t>
            </a:r>
          </a:p>
          <a:p>
            <a:pPr marL="389159" lvl="1" indent="-194580" algn="l">
              <a:lnSpc>
                <a:spcPts val="3177"/>
              </a:lnSpc>
              <a:buFont typeface="Arial"/>
              <a:buChar char="•"/>
            </a:pPr>
            <a:r>
              <a:rPr lang="en-US" sz="1802" spc="109">
                <a:solidFill>
                  <a:srgbClr val="000000"/>
                </a:solidFill>
                <a:latin typeface="Montserrat Bold"/>
              </a:rPr>
              <a:t>Proposed system /solution</a:t>
            </a:r>
          </a:p>
          <a:p>
            <a:pPr marL="389159" lvl="1" indent="-194580" algn="l">
              <a:lnSpc>
                <a:spcPts val="3177"/>
              </a:lnSpc>
              <a:buFont typeface="Arial"/>
              <a:buChar char="•"/>
            </a:pPr>
            <a:r>
              <a:rPr lang="en-US" sz="1802" spc="109">
                <a:solidFill>
                  <a:srgbClr val="000000"/>
                </a:solidFill>
                <a:latin typeface="Montserrat Bold"/>
              </a:rPr>
              <a:t>System development approach </a:t>
            </a:r>
          </a:p>
          <a:p>
            <a:pPr marL="389159" lvl="1" indent="-194580" algn="l">
              <a:lnSpc>
                <a:spcPts val="3177"/>
              </a:lnSpc>
              <a:buFont typeface="Arial"/>
              <a:buChar char="•"/>
            </a:pPr>
            <a:r>
              <a:rPr lang="en-US" sz="1802" spc="109">
                <a:solidFill>
                  <a:srgbClr val="000000"/>
                </a:solidFill>
                <a:latin typeface="Montserrat Bold"/>
              </a:rPr>
              <a:t>Algorithm and deployment</a:t>
            </a:r>
          </a:p>
          <a:p>
            <a:pPr marL="389160" lvl="1" indent="-194580" algn="l">
              <a:lnSpc>
                <a:spcPts val="3177"/>
              </a:lnSpc>
              <a:buFont typeface="Arial"/>
              <a:buChar char="•"/>
            </a:pPr>
            <a:r>
              <a:rPr lang="en-US" sz="1802" spc="109">
                <a:solidFill>
                  <a:srgbClr val="000000"/>
                </a:solidFill>
                <a:latin typeface="Montserrat Bold"/>
              </a:rPr>
              <a:t>Result</a:t>
            </a:r>
          </a:p>
          <a:p>
            <a:pPr marL="389159" lvl="1" indent="-194580" algn="l">
              <a:lnSpc>
                <a:spcPts val="3177"/>
              </a:lnSpc>
              <a:buFont typeface="Arial"/>
              <a:buChar char="•"/>
            </a:pPr>
            <a:r>
              <a:rPr lang="en-US" sz="1802" spc="115">
                <a:solidFill>
                  <a:srgbClr val="000000"/>
                </a:solidFill>
                <a:latin typeface="Montserrat Bold"/>
              </a:rPr>
              <a:t>Conclusion </a:t>
            </a:r>
          </a:p>
          <a:p>
            <a:pPr marL="389160" lvl="1" indent="-194580" algn="l">
              <a:lnSpc>
                <a:spcPts val="3177"/>
              </a:lnSpc>
              <a:buFont typeface="Arial"/>
              <a:buChar char="•"/>
            </a:pPr>
            <a:r>
              <a:rPr lang="en-US" sz="1802" spc="115">
                <a:solidFill>
                  <a:srgbClr val="000000"/>
                </a:solidFill>
                <a:latin typeface="Montserrat Bold"/>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10025"/>
            <a:ext cx="447675" cy="2847975"/>
          </a:xfrm>
          <a:custGeom>
            <a:avLst/>
            <a:gdLst/>
            <a:ahLst/>
            <a:cxnLst/>
            <a:rect l="l" t="t" r="r" b="b"/>
            <a:pathLst>
              <a:path w="447675" h="2847975">
                <a:moveTo>
                  <a:pt x="0" y="0"/>
                </a:moveTo>
                <a:lnTo>
                  <a:pt x="447675" y="0"/>
                </a:lnTo>
                <a:lnTo>
                  <a:pt x="447675" y="2847975"/>
                </a:lnTo>
                <a:lnTo>
                  <a:pt x="0" y="2847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90550" y="640869"/>
            <a:ext cx="7035403" cy="595099"/>
          </a:xfrm>
          <a:prstGeom prst="rect">
            <a:avLst/>
          </a:prstGeom>
        </p:spPr>
        <p:txBody>
          <a:bodyPr wrap="square" lIns="0" tIns="0" rIns="0" bIns="0" rtlCol="0" anchor="t">
            <a:spAutoFit/>
          </a:bodyPr>
          <a:lstStyle/>
          <a:p>
            <a:pPr algn="l">
              <a:lnSpc>
                <a:spcPts val="5046"/>
              </a:lnSpc>
            </a:pPr>
            <a:r>
              <a:rPr lang="en-US" sz="3604" spc="219">
                <a:solidFill>
                  <a:srgbClr val="000000"/>
                </a:solidFill>
                <a:latin typeface="Montserrat Bold"/>
              </a:rPr>
              <a:t>Problem statement</a:t>
            </a:r>
          </a:p>
        </p:txBody>
      </p:sp>
      <p:sp>
        <p:nvSpPr>
          <p:cNvPr id="6" name="TextBox 6"/>
          <p:cNvSpPr txBox="1"/>
          <p:nvPr/>
        </p:nvSpPr>
        <p:spPr>
          <a:xfrm>
            <a:off x="590550" y="2925508"/>
            <a:ext cx="159077" cy="252498"/>
          </a:xfrm>
          <a:prstGeom prst="rect">
            <a:avLst/>
          </a:prstGeom>
        </p:spPr>
        <p:txBody>
          <a:bodyPr lIns="0" tIns="0" rIns="0" bIns="0" rtlCol="0" anchor="t">
            <a:spAutoFit/>
          </a:bodyPr>
          <a:lstStyle/>
          <a:p>
            <a:pPr algn="l">
              <a:lnSpc>
                <a:spcPts val="1995"/>
              </a:lnSpc>
            </a:pPr>
            <a:r>
              <a:rPr lang="en-US" sz="1425">
                <a:solidFill>
                  <a:srgbClr val="5FCBEF"/>
                </a:solidFill>
                <a:sym typeface="Arimo"/>
              </a:rPr>
              <a:t></a:t>
            </a:r>
          </a:p>
        </p:txBody>
      </p:sp>
      <p:sp>
        <p:nvSpPr>
          <p:cNvPr id="7" name="TextBox 7"/>
          <p:cNvSpPr txBox="1"/>
          <p:nvPr/>
        </p:nvSpPr>
        <p:spPr>
          <a:xfrm>
            <a:off x="679525" y="1839148"/>
            <a:ext cx="8530530" cy="2257028"/>
          </a:xfrm>
          <a:prstGeom prst="rect">
            <a:avLst/>
          </a:prstGeom>
        </p:spPr>
        <p:txBody>
          <a:bodyPr wrap="square" lIns="0" tIns="0" rIns="0" bIns="0" rtlCol="0" anchor="t">
            <a:spAutoFit/>
          </a:bodyPr>
          <a:lstStyle/>
          <a:p>
            <a:pPr algn="just">
              <a:lnSpc>
                <a:spcPts val="2155"/>
              </a:lnSpc>
            </a:pPr>
            <a:r>
              <a:rPr lang="en-US" sz="1802" dirty="0">
                <a:solidFill>
                  <a:srgbClr val="000000"/>
                </a:solidFill>
                <a:latin typeface="Trebuchet MS"/>
              </a:rPr>
              <a:t>              </a:t>
            </a:r>
            <a:r>
              <a:rPr lang="en-US" sz="2000" dirty="0">
                <a:solidFill>
                  <a:srgbClr val="000000"/>
                </a:solidFill>
              </a:rPr>
              <a:t>Develop an AI-powered meme generation system that can automatically create humorous and relatable memes using image and text processing techniques. The system should be capable of understanding various meme formats, generating relevant captions, and matching them with suitable images to produce engaging memes. Additionally, it should allow users to customize memes by providing input text or selecting from predefined templates. The goal is to create a platform that simplifies the meme creation process and produces high-quality memes that resonate with a wide audience.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10025"/>
            <a:ext cx="447675" cy="2847975"/>
          </a:xfrm>
          <a:custGeom>
            <a:avLst/>
            <a:gdLst/>
            <a:ahLst/>
            <a:cxnLst/>
            <a:rect l="l" t="t" r="r" b="b"/>
            <a:pathLst>
              <a:path w="447675" h="2847975">
                <a:moveTo>
                  <a:pt x="0" y="0"/>
                </a:moveTo>
                <a:lnTo>
                  <a:pt x="447675" y="0"/>
                </a:lnTo>
                <a:lnTo>
                  <a:pt x="447675" y="2847975"/>
                </a:lnTo>
                <a:lnTo>
                  <a:pt x="0" y="2847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7675" y="377815"/>
            <a:ext cx="7948785" cy="1201163"/>
          </a:xfrm>
          <a:prstGeom prst="rect">
            <a:avLst/>
          </a:prstGeom>
        </p:spPr>
        <p:txBody>
          <a:bodyPr lIns="0" tIns="0" rIns="0" bIns="0" rtlCol="0" anchor="t">
            <a:spAutoFit/>
          </a:bodyPr>
          <a:lstStyle/>
          <a:p>
            <a:pPr algn="l">
              <a:lnSpc>
                <a:spcPts val="4841"/>
              </a:lnSpc>
            </a:pPr>
            <a:r>
              <a:rPr lang="en-US" sz="3229" dirty="0">
                <a:solidFill>
                  <a:srgbClr val="000000"/>
                </a:solidFill>
                <a:latin typeface="Trebuchet MS Bold"/>
              </a:rPr>
              <a:t>Proposed solution </a:t>
            </a:r>
          </a:p>
          <a:p>
            <a:pPr algn="l">
              <a:lnSpc>
                <a:spcPts val="5068"/>
              </a:lnSpc>
            </a:pPr>
            <a:endParaRPr lang="en-US" sz="3229" dirty="0">
              <a:solidFill>
                <a:srgbClr val="000000"/>
              </a:solidFill>
              <a:latin typeface="Trebuchet MS Bold"/>
            </a:endParaRPr>
          </a:p>
        </p:txBody>
      </p:sp>
      <p:sp>
        <p:nvSpPr>
          <p:cNvPr id="6" name="TextBox 5">
            <a:extLst>
              <a:ext uri="{FF2B5EF4-FFF2-40B4-BE49-F238E27FC236}">
                <a16:creationId xmlns:a16="http://schemas.microsoft.com/office/drawing/2014/main" id="{BF5D2E30-8A71-8FC3-7AF2-D3AA952EE9C3}"/>
              </a:ext>
            </a:extLst>
          </p:cNvPr>
          <p:cNvSpPr txBox="1"/>
          <p:nvPr/>
        </p:nvSpPr>
        <p:spPr>
          <a:xfrm>
            <a:off x="866981" y="1578978"/>
            <a:ext cx="8262864" cy="3477875"/>
          </a:xfrm>
          <a:prstGeom prst="rect">
            <a:avLst/>
          </a:prstGeom>
          <a:noFill/>
        </p:spPr>
        <p:txBody>
          <a:bodyPr wrap="square" rtlCol="0">
            <a:spAutoFit/>
          </a:bodyPr>
          <a:lstStyle/>
          <a:p>
            <a:pPr algn="l"/>
            <a:r>
              <a:rPr lang="en-US" sz="2000" b="1" dirty="0"/>
              <a:t>CNN for Image Feature Extraction</a:t>
            </a:r>
            <a:r>
              <a:rPr lang="en-US" sz="2000" dirty="0"/>
              <a:t>:
                Utilize a pre-trained CNN (e.g., </a:t>
            </a:r>
            <a:r>
              <a:rPr lang="en-US" sz="2000" dirty="0" err="1"/>
              <a:t>ResNet</a:t>
            </a:r>
            <a:r>
              <a:rPr lang="en-US" sz="2000" dirty="0"/>
              <a:t>, VGG) to extract features from meme images . Fine-tune the CNN on the meme dataset to capture specific meme-related features.</a:t>
            </a:r>
          </a:p>
          <a:p>
            <a:pPr algn="l"/>
            <a:endParaRPr lang="en-US" sz="2000" dirty="0"/>
          </a:p>
          <a:p>
            <a:pPr algn="l"/>
            <a:r>
              <a:rPr lang="en-US" sz="2000" b="1" dirty="0"/>
              <a:t>RNN for Text Processing</a:t>
            </a:r>
            <a:r>
              <a:rPr lang="en-US" sz="2000" dirty="0"/>
              <a:t>:
                Use an RNN  to process tokenized captions and capture sequential dependencies. </a:t>
            </a:r>
            <a:r>
              <a:rPr lang="en-US" sz="2000" dirty="0" err="1"/>
              <a:t>Initialise</a:t>
            </a:r>
            <a:r>
              <a:rPr lang="en-US" sz="2000" dirty="0"/>
              <a:t>  the RNN with word </a:t>
            </a:r>
            <a:r>
              <a:rPr lang="en-US" sz="2000" dirty="0" err="1"/>
              <a:t>embeddings</a:t>
            </a:r>
            <a:r>
              <a:rPr lang="en-US" sz="2000" dirty="0"/>
              <a:t> to represent textual information in a continuous vector space.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10025"/>
            <a:ext cx="447675" cy="2847975"/>
          </a:xfrm>
          <a:custGeom>
            <a:avLst/>
            <a:gdLst/>
            <a:ahLst/>
            <a:cxnLst/>
            <a:rect l="l" t="t" r="r" b="b"/>
            <a:pathLst>
              <a:path w="447675" h="2847975">
                <a:moveTo>
                  <a:pt x="0" y="0"/>
                </a:moveTo>
                <a:lnTo>
                  <a:pt x="447675" y="0"/>
                </a:lnTo>
                <a:lnTo>
                  <a:pt x="447675" y="2847975"/>
                </a:lnTo>
                <a:lnTo>
                  <a:pt x="0" y="2847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05377" y="309775"/>
            <a:ext cx="5590623" cy="621154"/>
          </a:xfrm>
          <a:prstGeom prst="rect">
            <a:avLst/>
          </a:prstGeom>
        </p:spPr>
        <p:txBody>
          <a:bodyPr lIns="0" tIns="0" rIns="0" bIns="0" rtlCol="0" anchor="t">
            <a:spAutoFit/>
          </a:bodyPr>
          <a:lstStyle>
            <a:defPPr>
              <a:defRPr lang="en-US"/>
            </a:defPPr>
            <a:lvl1pPr>
              <a:lnSpc>
                <a:spcPts val="4841"/>
              </a:lnSpc>
              <a:defRPr sz="3229">
                <a:solidFill>
                  <a:srgbClr val="000000"/>
                </a:solidFill>
                <a:latin typeface="Trebuchet MS Bold"/>
              </a:defRPr>
            </a:lvl1pPr>
          </a:lstStyle>
          <a:p>
            <a:r>
              <a:rPr lang="en-US"/>
              <a:t>Algorithm and deployment </a:t>
            </a:r>
          </a:p>
        </p:txBody>
      </p:sp>
      <p:sp>
        <p:nvSpPr>
          <p:cNvPr id="7" name="TextBox 6">
            <a:extLst>
              <a:ext uri="{FF2B5EF4-FFF2-40B4-BE49-F238E27FC236}">
                <a16:creationId xmlns:a16="http://schemas.microsoft.com/office/drawing/2014/main" id="{FB09CEF0-9AE4-8DBB-1E0E-76761045C54B}"/>
              </a:ext>
            </a:extLst>
          </p:cNvPr>
          <p:cNvSpPr txBox="1"/>
          <p:nvPr/>
        </p:nvSpPr>
        <p:spPr>
          <a:xfrm>
            <a:off x="1070456" y="1247392"/>
            <a:ext cx="9368707" cy="4708981"/>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t>Data Collection:</a:t>
            </a:r>
          </a:p>
          <a:p>
            <a:pPr algn="just"/>
            <a:r>
              <a:rPr lang="en-US" sz="2000" dirty="0"/>
              <a:t>             Gather a diverse dataset of memes, including images and corresponding captions, covering a wide range of popular meme formats and styles.</a:t>
            </a:r>
          </a:p>
          <a:p>
            <a:pPr marL="285750" indent="-285750" algn="just">
              <a:buFont typeface="Arial" panose="020B0604020202020204" pitchFamily="34" charset="0"/>
              <a:buChar char="•"/>
            </a:pPr>
            <a:r>
              <a:rPr lang="en-US" sz="2000" b="1" dirty="0"/>
              <a:t>Preprocessing</a:t>
            </a:r>
            <a:r>
              <a:rPr lang="en-US" sz="2000" dirty="0"/>
              <a:t>:</a:t>
            </a:r>
          </a:p>
          <a:p>
            <a:pPr algn="just"/>
            <a:r>
              <a:rPr lang="en-US" sz="2000" dirty="0"/>
              <a:t>              Clean and preprocess the dataset to remove noise, standardize text formats, and resize images for consistency.</a:t>
            </a:r>
          </a:p>
          <a:p>
            <a:pPr marL="285750" indent="-285750" algn="just">
              <a:buFont typeface="Arial" panose="020B0604020202020204" pitchFamily="34" charset="0"/>
              <a:buChar char="•"/>
            </a:pPr>
            <a:r>
              <a:rPr lang="en-US" sz="2000" b="1" dirty="0"/>
              <a:t>Meme Generation Models</a:t>
            </a:r>
            <a:r>
              <a:rPr lang="en-US" sz="2000" dirty="0"/>
              <a:t>:</a:t>
            </a:r>
          </a:p>
          <a:p>
            <a:pPr algn="just"/>
            <a:r>
              <a:rPr lang="en-US" sz="2000" dirty="0"/>
              <a:t>               Develop deep learning models such as convolutional neural networks (CNNs) and recurrent neural networks (RNNs) to generate memes. </a:t>
            </a:r>
          </a:p>
          <a:p>
            <a:pPr marL="285750" indent="-285750" algn="just">
              <a:buFont typeface="Arial" panose="020B0604020202020204" pitchFamily="34" charset="0"/>
              <a:buChar char="•"/>
            </a:pPr>
            <a:r>
              <a:rPr lang="en-US" sz="2000" b="1" dirty="0"/>
              <a:t>Template Matching</a:t>
            </a:r>
            <a:r>
              <a:rPr lang="en-US" sz="2000" dirty="0"/>
              <a:t>: </a:t>
            </a:r>
          </a:p>
          <a:p>
            <a:pPr algn="just"/>
            <a:r>
              <a:rPr lang="en-US" sz="2000" dirty="0"/>
              <a:t>                 Implement algorithms to match generated captions with appropriate meme templates or image styles, ensuring coherence and relevance.</a:t>
            </a:r>
          </a:p>
          <a:p>
            <a:pPr marL="285750" indent="-285750" algn="just">
              <a:buFont typeface="Arial" panose="020B0604020202020204" pitchFamily="34" charset="0"/>
              <a:buChar char="•"/>
            </a:pPr>
            <a:r>
              <a:rPr lang="en-US" sz="2000" b="1" dirty="0"/>
              <a:t>Deployment</a:t>
            </a:r>
            <a:r>
              <a:rPr lang="en-US" sz="2000" dirty="0"/>
              <a:t>:</a:t>
            </a:r>
          </a:p>
          <a:p>
            <a:pPr algn="just"/>
            <a:r>
              <a:rPr lang="en-US" sz="2000" dirty="0"/>
              <a:t>                  Deploy the meme generation system as a web or mobile application, making it accessible to a wide audience.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10025"/>
            <a:ext cx="447675" cy="2847975"/>
          </a:xfrm>
          <a:custGeom>
            <a:avLst/>
            <a:gdLst/>
            <a:ahLst/>
            <a:cxnLst/>
            <a:rect l="l" t="t" r="r" b="b"/>
            <a:pathLst>
              <a:path w="447675" h="2847975">
                <a:moveTo>
                  <a:pt x="0" y="0"/>
                </a:moveTo>
                <a:lnTo>
                  <a:pt x="447675" y="0"/>
                </a:lnTo>
                <a:lnTo>
                  <a:pt x="447675" y="2847975"/>
                </a:lnTo>
                <a:lnTo>
                  <a:pt x="0" y="2847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9">
            <a:extLst>
              <a:ext uri="{FF2B5EF4-FFF2-40B4-BE49-F238E27FC236}">
                <a16:creationId xmlns:a16="http://schemas.microsoft.com/office/drawing/2014/main" id="{AF7E40C8-C1C6-E519-1D15-BE45C4E075F1}"/>
              </a:ext>
            </a:extLst>
          </p:cNvPr>
          <p:cNvSpPr txBox="1"/>
          <p:nvPr/>
        </p:nvSpPr>
        <p:spPr>
          <a:xfrm>
            <a:off x="441360" y="464928"/>
            <a:ext cx="8148066" cy="556755"/>
          </a:xfrm>
          <a:prstGeom prst="rect">
            <a:avLst/>
          </a:prstGeom>
        </p:spPr>
        <p:txBody>
          <a:bodyPr lIns="0" tIns="0" rIns="0" bIns="0" rtlCol="0" anchor="t">
            <a:spAutoFit/>
          </a:bodyPr>
          <a:lstStyle>
            <a:defPPr>
              <a:defRPr lang="en-US"/>
            </a:defPPr>
            <a:lvl1pPr>
              <a:lnSpc>
                <a:spcPts val="4841"/>
              </a:lnSpc>
              <a:defRPr sz="3229">
                <a:solidFill>
                  <a:srgbClr val="000000"/>
                </a:solidFill>
                <a:latin typeface="Trebuchet MS Bold"/>
              </a:defRPr>
            </a:lvl1pPr>
          </a:lstStyle>
          <a:p>
            <a:r>
              <a:rPr lang="en-US" dirty="0"/>
              <a:t>Algorithm and deployment (</a:t>
            </a:r>
            <a:r>
              <a:rPr lang="en-US" dirty="0" err="1"/>
              <a:t>contd</a:t>
            </a:r>
            <a:r>
              <a:rPr lang="en-US" dirty="0"/>
              <a:t>….)</a:t>
            </a:r>
          </a:p>
        </p:txBody>
      </p:sp>
      <p:sp>
        <p:nvSpPr>
          <p:cNvPr id="6" name="TextBox 5">
            <a:extLst>
              <a:ext uri="{FF2B5EF4-FFF2-40B4-BE49-F238E27FC236}">
                <a16:creationId xmlns:a16="http://schemas.microsoft.com/office/drawing/2014/main" id="{DA694311-B720-FD04-A3A7-58C4204729F4}"/>
              </a:ext>
            </a:extLst>
          </p:cNvPr>
          <p:cNvSpPr txBox="1"/>
          <p:nvPr/>
        </p:nvSpPr>
        <p:spPr>
          <a:xfrm>
            <a:off x="1397786" y="1839209"/>
            <a:ext cx="8148066" cy="2862322"/>
          </a:xfrm>
          <a:prstGeom prst="rect">
            <a:avLst/>
          </a:prstGeom>
          <a:noFill/>
        </p:spPr>
        <p:txBody>
          <a:bodyPr wrap="square" rtlCol="0">
            <a:spAutoFit/>
          </a:bodyPr>
          <a:lstStyle/>
          <a:p>
            <a:pPr marL="342900" indent="-342900" algn="just">
              <a:buFont typeface="Arial" panose="020B0604020202020204" pitchFamily="34" charset="0"/>
              <a:buChar char="•"/>
            </a:pPr>
            <a:r>
              <a:rPr lang="en-US" sz="2000" b="1" dirty="0"/>
              <a:t>Feedback Mechanism:</a:t>
            </a:r>
          </a:p>
          <a:p>
            <a:pPr algn="just"/>
            <a:r>
              <a:rPr lang="en-US" sz="2000" dirty="0"/>
              <a:t>                       Incorporate feedback mechanisms to continuously improve meme generation accuracy and user satisfaction. Allow users to rate generated memes and provide feedback on their relevance and humor.</a:t>
            </a:r>
          </a:p>
          <a:p>
            <a:pPr marL="342900" indent="-342900" algn="just">
              <a:buFont typeface="Arial" panose="020B0604020202020204" pitchFamily="34" charset="0"/>
              <a:buChar char="•"/>
            </a:pPr>
            <a:r>
              <a:rPr lang="en-US" sz="2000" b="1" dirty="0"/>
              <a:t>Monitoring and Maintenance:</a:t>
            </a:r>
          </a:p>
          <a:p>
            <a:pPr algn="just"/>
            <a:r>
              <a:rPr lang="en-US" sz="2000" dirty="0"/>
              <a:t>                       Implement monitoring tools to track system performance, user engagement, and meme popularity. Regularly update the system with new meme formats, trending topics, and cultural references to keep it relevant and entertaining.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10025"/>
            <a:ext cx="447675" cy="2847975"/>
          </a:xfrm>
          <a:custGeom>
            <a:avLst/>
            <a:gdLst/>
            <a:ahLst/>
            <a:cxnLst/>
            <a:rect l="l" t="t" r="r" b="b"/>
            <a:pathLst>
              <a:path w="447675" h="2847975">
                <a:moveTo>
                  <a:pt x="0" y="0"/>
                </a:moveTo>
                <a:lnTo>
                  <a:pt x="447675" y="0"/>
                </a:lnTo>
                <a:lnTo>
                  <a:pt x="447675" y="2847975"/>
                </a:lnTo>
                <a:lnTo>
                  <a:pt x="0" y="2847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099814" y="3305175"/>
            <a:ext cx="5086350" cy="2867025"/>
          </a:xfrm>
          <a:custGeom>
            <a:avLst/>
            <a:gdLst/>
            <a:ahLst/>
            <a:cxnLst/>
            <a:rect l="l" t="t" r="r" b="b"/>
            <a:pathLst>
              <a:path w="5086350" h="2867025">
                <a:moveTo>
                  <a:pt x="0" y="0"/>
                </a:moveTo>
                <a:lnTo>
                  <a:pt x="5086350" y="0"/>
                </a:lnTo>
                <a:lnTo>
                  <a:pt x="5086350" y="2867025"/>
                </a:lnTo>
                <a:lnTo>
                  <a:pt x="0" y="2867025"/>
                </a:lnTo>
                <a:lnTo>
                  <a:pt x="0" y="0"/>
                </a:lnTo>
                <a:close/>
              </a:path>
            </a:pathLst>
          </a:custGeom>
          <a:blipFill>
            <a:blip r:embed="rId6"/>
            <a:stretch>
              <a:fillRect/>
            </a:stretch>
          </a:blipFill>
        </p:spPr>
      </p:sp>
      <p:sp>
        <p:nvSpPr>
          <p:cNvPr id="5" name="TextBox 5"/>
          <p:cNvSpPr txBox="1"/>
          <p:nvPr/>
        </p:nvSpPr>
        <p:spPr>
          <a:xfrm>
            <a:off x="706796" y="638175"/>
            <a:ext cx="2393018" cy="590013"/>
          </a:xfrm>
          <a:prstGeom prst="rect">
            <a:avLst/>
          </a:prstGeom>
        </p:spPr>
        <p:txBody>
          <a:bodyPr lIns="0" tIns="0" rIns="0" bIns="0" rtlCol="0" anchor="t">
            <a:spAutoFit/>
          </a:bodyPr>
          <a:lstStyle>
            <a:defPPr>
              <a:defRPr lang="en-US"/>
            </a:defPPr>
            <a:lvl1pPr>
              <a:lnSpc>
                <a:spcPts val="4841"/>
              </a:lnSpc>
              <a:defRPr sz="3229">
                <a:solidFill>
                  <a:srgbClr val="000000"/>
                </a:solidFill>
                <a:latin typeface="Trebuchet MS Bold"/>
              </a:defRPr>
            </a:lvl1pPr>
          </a:lstStyle>
          <a:p>
            <a:r>
              <a:rPr lang="en-US"/>
              <a:t>Result</a:t>
            </a:r>
          </a:p>
        </p:txBody>
      </p:sp>
      <p:sp>
        <p:nvSpPr>
          <p:cNvPr id="6" name="TextBox 6"/>
          <p:cNvSpPr txBox="1"/>
          <p:nvPr/>
        </p:nvSpPr>
        <p:spPr>
          <a:xfrm>
            <a:off x="1813179" y="3247101"/>
            <a:ext cx="90126" cy="351282"/>
          </a:xfrm>
          <a:prstGeom prst="rect">
            <a:avLst/>
          </a:prstGeom>
        </p:spPr>
        <p:txBody>
          <a:bodyPr lIns="0" tIns="0" rIns="0" bIns="0" rtlCol="0" anchor="t">
            <a:spAutoFit/>
          </a:bodyPr>
          <a:lstStyle/>
          <a:p>
            <a:pPr algn="l">
              <a:lnSpc>
                <a:spcPts val="2838"/>
              </a:lnSpc>
            </a:pPr>
            <a:r>
              <a:rPr lang="en-US" sz="2027" spc="-16">
                <a:solidFill>
                  <a:srgbClr val="000000"/>
                </a:solidFill>
                <a:latin typeface="IBM Plex Sans Condensed"/>
              </a:rPr>
              <a:t>•</a:t>
            </a:r>
          </a:p>
        </p:txBody>
      </p:sp>
      <p:sp>
        <p:nvSpPr>
          <p:cNvPr id="7" name="TextBox 7"/>
          <p:cNvSpPr txBox="1"/>
          <p:nvPr/>
        </p:nvSpPr>
        <p:spPr>
          <a:xfrm>
            <a:off x="734848" y="1709971"/>
            <a:ext cx="8995524" cy="1537130"/>
          </a:xfrm>
          <a:prstGeom prst="rect">
            <a:avLst/>
          </a:prstGeom>
        </p:spPr>
        <p:txBody>
          <a:bodyPr lIns="0" tIns="0" rIns="0" bIns="0" rtlCol="0" anchor="t">
            <a:spAutoFit/>
          </a:bodyPr>
          <a:lstStyle/>
          <a:p>
            <a:pPr algn="just">
              <a:lnSpc>
                <a:spcPts val="2404"/>
              </a:lnSpc>
            </a:pPr>
            <a:r>
              <a:rPr lang="en-US" sz="2027">
                <a:solidFill>
                  <a:srgbClr val="000000"/>
                </a:solidFill>
                <a:latin typeface="Trebuchet MS Bold"/>
              </a:rPr>
              <a:t>         Meme generation involves creating an image paired with a short, humorous caption to convey a message or idea in a visually appealing and engaging way. When generating a meme using AI for results, the focus is typically on showcasing the outcome or consequence of using AI technology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010025"/>
            <a:ext cx="447675" cy="2847975"/>
          </a:xfrm>
          <a:custGeom>
            <a:avLst/>
            <a:gdLst/>
            <a:ahLst/>
            <a:cxnLst/>
            <a:rect l="l" t="t" r="r" b="b"/>
            <a:pathLst>
              <a:path w="447675" h="2847975">
                <a:moveTo>
                  <a:pt x="0" y="0"/>
                </a:moveTo>
                <a:lnTo>
                  <a:pt x="447675" y="0"/>
                </a:lnTo>
                <a:lnTo>
                  <a:pt x="447675" y="2847975"/>
                </a:lnTo>
                <a:lnTo>
                  <a:pt x="0" y="2847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6268" y="566599"/>
            <a:ext cx="3766974" cy="556755"/>
          </a:xfrm>
          <a:prstGeom prst="rect">
            <a:avLst/>
          </a:prstGeom>
        </p:spPr>
        <p:txBody>
          <a:bodyPr wrap="square" lIns="0" tIns="0" rIns="0" bIns="0" rtlCol="0" anchor="t">
            <a:spAutoFit/>
          </a:bodyPr>
          <a:lstStyle>
            <a:defPPr>
              <a:defRPr lang="en-US"/>
            </a:defPPr>
            <a:lvl1pPr>
              <a:lnSpc>
                <a:spcPts val="4841"/>
              </a:lnSpc>
              <a:defRPr sz="3229">
                <a:solidFill>
                  <a:srgbClr val="000000"/>
                </a:solidFill>
                <a:latin typeface="Trebuchet MS Bold"/>
              </a:defRPr>
            </a:lvl1pPr>
          </a:lstStyle>
          <a:p>
            <a:r>
              <a:rPr lang="en-US"/>
              <a:t>Conclusion </a:t>
            </a:r>
          </a:p>
        </p:txBody>
      </p:sp>
      <p:sp>
        <p:nvSpPr>
          <p:cNvPr id="5" name="TextBox 5"/>
          <p:cNvSpPr txBox="1"/>
          <p:nvPr/>
        </p:nvSpPr>
        <p:spPr>
          <a:xfrm>
            <a:off x="769306" y="2196413"/>
            <a:ext cx="9041149" cy="1538883"/>
          </a:xfrm>
          <a:prstGeom prst="rect">
            <a:avLst/>
          </a:prstGeom>
        </p:spPr>
        <p:txBody>
          <a:bodyPr lIns="0" tIns="0" rIns="0" bIns="0" rtlCol="0" anchor="t">
            <a:spAutoFit/>
          </a:bodyPr>
          <a:lstStyle/>
          <a:p>
            <a:pPr algn="just">
              <a:lnSpc>
                <a:spcPts val="2402"/>
              </a:lnSpc>
            </a:pPr>
            <a:r>
              <a:rPr lang="en-US" sz="2027" dirty="0">
                <a:solidFill>
                  <a:srgbClr val="000000"/>
                </a:solidFill>
                <a:latin typeface="Trebuchet MS Bold"/>
              </a:rPr>
              <a:t>       </a:t>
            </a:r>
            <a:r>
              <a:rPr lang="en-US" sz="2000" dirty="0">
                <a:solidFill>
                  <a:srgbClr val="000000"/>
                </a:solidFill>
              </a:rPr>
              <a:t>Meme generation using AI for conclusion involves creating a humorous or insightful image accompanied by a caption to summarize or draw a conclusion on a topic related to AI. The image chosen meme typically reflects the theme or idea being included, which could include depicted of people nodding in agreement, celebrating success, or expressing surprise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66EAD563-93E5-7A35-345E-E46F225E0625}"/>
              </a:ext>
            </a:extLst>
          </p:cNvPr>
          <p:cNvSpPr/>
          <p:nvPr/>
        </p:nvSpPr>
        <p:spPr>
          <a:xfrm>
            <a:off x="7365406" y="-63503"/>
            <a:ext cx="4890097" cy="6985006"/>
          </a:xfrm>
          <a:custGeom>
            <a:avLst/>
            <a:gdLst/>
            <a:ahLst/>
            <a:cxnLst/>
            <a:rect l="l" t="t" r="r" b="b"/>
            <a:pathLst>
              <a:path w="4890097" h="6985006">
                <a:moveTo>
                  <a:pt x="0" y="0"/>
                </a:moveTo>
                <a:lnTo>
                  <a:pt x="4890097" y="0"/>
                </a:lnTo>
                <a:lnTo>
                  <a:pt x="4890097" y="6985006"/>
                </a:lnTo>
                <a:lnTo>
                  <a:pt x="0" y="69850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2">
            <a:extLst>
              <a:ext uri="{FF2B5EF4-FFF2-40B4-BE49-F238E27FC236}">
                <a16:creationId xmlns:a16="http://schemas.microsoft.com/office/drawing/2014/main" id="{0B601479-7CC6-6C8F-13B4-C68A1C598B51}"/>
              </a:ext>
            </a:extLst>
          </p:cNvPr>
          <p:cNvSpPr/>
          <p:nvPr/>
        </p:nvSpPr>
        <p:spPr>
          <a:xfrm>
            <a:off x="0" y="4010025"/>
            <a:ext cx="447675" cy="2847975"/>
          </a:xfrm>
          <a:custGeom>
            <a:avLst/>
            <a:gdLst/>
            <a:ahLst/>
            <a:cxnLst/>
            <a:rect l="l" t="t" r="r" b="b"/>
            <a:pathLst>
              <a:path w="447675" h="2847975">
                <a:moveTo>
                  <a:pt x="0" y="0"/>
                </a:moveTo>
                <a:lnTo>
                  <a:pt x="447675" y="0"/>
                </a:lnTo>
                <a:lnTo>
                  <a:pt x="447675" y="2847975"/>
                </a:lnTo>
                <a:lnTo>
                  <a:pt x="0" y="28479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5">
            <a:extLst>
              <a:ext uri="{FF2B5EF4-FFF2-40B4-BE49-F238E27FC236}">
                <a16:creationId xmlns:a16="http://schemas.microsoft.com/office/drawing/2014/main" id="{E4AE0C30-D5EA-D72C-6473-04AC346FDA96}"/>
              </a:ext>
            </a:extLst>
          </p:cNvPr>
          <p:cNvSpPr txBox="1"/>
          <p:nvPr/>
        </p:nvSpPr>
        <p:spPr>
          <a:xfrm>
            <a:off x="858241" y="925115"/>
            <a:ext cx="3968354" cy="587020"/>
          </a:xfrm>
          <a:prstGeom prst="rect">
            <a:avLst/>
          </a:prstGeom>
        </p:spPr>
        <p:txBody>
          <a:bodyPr lIns="0" tIns="0" rIns="0" bIns="0" rtlCol="0" anchor="t">
            <a:spAutoFit/>
          </a:bodyPr>
          <a:lstStyle>
            <a:defPPr>
              <a:defRPr lang="en-US"/>
            </a:defPPr>
            <a:lvl1pPr>
              <a:lnSpc>
                <a:spcPts val="4841"/>
              </a:lnSpc>
              <a:defRPr sz="3229">
                <a:solidFill>
                  <a:srgbClr val="000000"/>
                </a:solidFill>
                <a:latin typeface="Trebuchet MS Bold"/>
              </a:defRPr>
            </a:lvl1pPr>
          </a:lstStyle>
          <a:p>
            <a:r>
              <a:rPr lang="en-US" dirty="0"/>
              <a:t>Reference </a:t>
            </a:r>
          </a:p>
        </p:txBody>
      </p:sp>
      <p:sp>
        <p:nvSpPr>
          <p:cNvPr id="7" name="TextBox 6">
            <a:extLst>
              <a:ext uri="{FF2B5EF4-FFF2-40B4-BE49-F238E27FC236}">
                <a16:creationId xmlns:a16="http://schemas.microsoft.com/office/drawing/2014/main" id="{A34C350B-9841-C918-825B-3E386E948776}"/>
              </a:ext>
            </a:extLst>
          </p:cNvPr>
          <p:cNvSpPr txBox="1"/>
          <p:nvPr/>
        </p:nvSpPr>
        <p:spPr>
          <a:xfrm>
            <a:off x="1571625" y="2305615"/>
            <a:ext cx="5397102" cy="2246769"/>
          </a:xfrm>
          <a:prstGeom prst="rect">
            <a:avLst/>
          </a:prstGeom>
          <a:noFill/>
        </p:spPr>
        <p:txBody>
          <a:bodyPr wrap="square" rtlCol="0">
            <a:spAutoFit/>
          </a:bodyPr>
          <a:lstStyle/>
          <a:p>
            <a:pPr marL="457200" indent="-457200" algn="l">
              <a:buFont typeface="Arial" panose="020B0604020202020204" pitchFamily="34" charset="0"/>
              <a:buChar char="•"/>
            </a:pPr>
            <a:r>
              <a:rPr lang="en-US" sz="2800" u="sng" dirty="0"/>
              <a:t>https://www.tensorflow.org/
https://numpy.org/
https://scikit-learn.org/stable/
https://keras.io/
https://matplotlib.org/</a:t>
            </a:r>
          </a:p>
        </p:txBody>
      </p:sp>
    </p:spTree>
    <p:extLst>
      <p:ext uri="{BB962C8B-B14F-4D97-AF65-F5344CB8AC3E}">
        <p14:creationId xmlns:p14="http://schemas.microsoft.com/office/powerpoint/2010/main" val="59776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meme generation using ai.pdf</dc:title>
  <cp:lastModifiedBy>mv770082@gmail.com</cp:lastModifiedBy>
  <cp:revision>6</cp:revision>
  <dcterms:created xsi:type="dcterms:W3CDTF">2006-08-16T00:00:00Z</dcterms:created>
  <dcterms:modified xsi:type="dcterms:W3CDTF">2024-04-05T08:39:18Z</dcterms:modified>
  <dc:identifier>DAGBWGOHCl0</dc:identifier>
</cp:coreProperties>
</file>